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06T22:13:11.86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06T22:13:14.31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trace contextRef="#ctx0" brushRef="#br0" timeOffset="508.9468">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06T22:13:33.08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trace contextRef="#ctx0" brushRef="#br0" timeOffset="1086.2992">1 1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3.png"/><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76D4-1AB6-4C54-9A08-D461E4F9937E}"/>
              </a:ext>
            </a:extLst>
          </p:cNvPr>
          <p:cNvSpPr>
            <a:spLocks noGrp="1"/>
          </p:cNvSpPr>
          <p:nvPr>
            <p:ph type="ctrTitle"/>
          </p:nvPr>
        </p:nvSpPr>
        <p:spPr/>
        <p:txBody>
          <a:bodyPr>
            <a:normAutofit/>
          </a:bodyPr>
          <a:lstStyle/>
          <a:p>
            <a:r>
              <a:rPr lang="en-US" sz="7200" dirty="0"/>
              <a:t>Inspiring Hope</a:t>
            </a:r>
          </a:p>
        </p:txBody>
      </p:sp>
      <p:sp>
        <p:nvSpPr>
          <p:cNvPr id="3" name="Subtitle 2">
            <a:extLst>
              <a:ext uri="{FF2B5EF4-FFF2-40B4-BE49-F238E27FC236}">
                <a16:creationId xmlns:a16="http://schemas.microsoft.com/office/drawing/2014/main" id="{DAF16C28-C3FA-4C64-BB83-F371E8A0915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298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705BA-D1EB-435E-B737-C5B95B814361}"/>
              </a:ext>
            </a:extLst>
          </p:cNvPr>
          <p:cNvSpPr txBox="1"/>
          <p:nvPr/>
        </p:nvSpPr>
        <p:spPr>
          <a:xfrm>
            <a:off x="2696066" y="1282045"/>
            <a:ext cx="8154186" cy="5078313"/>
          </a:xfrm>
          <a:prstGeom prst="rect">
            <a:avLst/>
          </a:prstGeom>
          <a:noFill/>
        </p:spPr>
        <p:txBody>
          <a:bodyPr wrap="square" rtlCol="0">
            <a:spAutoFit/>
          </a:bodyPr>
          <a:lstStyle/>
          <a:p>
            <a:r>
              <a:rPr lang="en-US" sz="3600" dirty="0"/>
              <a:t>Matthew 11:28-30 (NIV)</a:t>
            </a:r>
          </a:p>
          <a:p>
            <a:endParaRPr lang="en-US" sz="3600" dirty="0"/>
          </a:p>
          <a:p>
            <a:r>
              <a:rPr lang="en-US" sz="3600" dirty="0"/>
              <a:t>Come to me, all who are weary and burdened, and I will give you rest.  Take my yoke upon you and learn from me, for I am gentle and humble in heart, and you will find rest for your souls.  For my yoke is easy and my burden is light.</a:t>
            </a:r>
          </a:p>
        </p:txBody>
      </p:sp>
    </p:spTree>
    <p:extLst>
      <p:ext uri="{BB962C8B-B14F-4D97-AF65-F5344CB8AC3E}">
        <p14:creationId xmlns:p14="http://schemas.microsoft.com/office/powerpoint/2010/main" val="356490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w looking at the camera&#10;&#10;Description generated with very high confidence">
            <a:extLst>
              <a:ext uri="{FF2B5EF4-FFF2-40B4-BE49-F238E27FC236}">
                <a16:creationId xmlns:a16="http://schemas.microsoft.com/office/drawing/2014/main" id="{0985D542-8CFC-4968-B9BA-177034CCBFE0}"/>
              </a:ext>
            </a:extLst>
          </p:cNvPr>
          <p:cNvPicPr>
            <a:picLocks noChangeAspect="1"/>
          </p:cNvPicPr>
          <p:nvPr/>
        </p:nvPicPr>
        <p:blipFill>
          <a:blip r:embed="rId2"/>
          <a:stretch>
            <a:fillRect/>
          </a:stretch>
        </p:blipFill>
        <p:spPr>
          <a:xfrm>
            <a:off x="2753180" y="1082554"/>
            <a:ext cx="7779150" cy="4692891"/>
          </a:xfrm>
          <a:prstGeom prst="rect">
            <a:avLst/>
          </a:prstGeom>
        </p:spPr>
      </p:pic>
    </p:spTree>
    <p:extLst>
      <p:ext uri="{BB962C8B-B14F-4D97-AF65-F5344CB8AC3E}">
        <p14:creationId xmlns:p14="http://schemas.microsoft.com/office/powerpoint/2010/main" val="234641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9F5683-BEAF-4479-9528-6FA07EEE7744}"/>
              </a:ext>
            </a:extLst>
          </p:cNvPr>
          <p:cNvSpPr txBox="1"/>
          <p:nvPr/>
        </p:nvSpPr>
        <p:spPr>
          <a:xfrm>
            <a:off x="2997722" y="622169"/>
            <a:ext cx="8371003" cy="5170646"/>
          </a:xfrm>
          <a:prstGeom prst="rect">
            <a:avLst/>
          </a:prstGeom>
          <a:noFill/>
        </p:spPr>
        <p:txBody>
          <a:bodyPr wrap="square" rtlCol="0">
            <a:spAutoFit/>
          </a:bodyPr>
          <a:lstStyle/>
          <a:p>
            <a:r>
              <a:rPr lang="en-US" sz="6600" u="sng" dirty="0"/>
              <a:t>Come</a:t>
            </a:r>
          </a:p>
          <a:p>
            <a:endParaRPr lang="en-US" sz="6600" u="sng" dirty="0"/>
          </a:p>
          <a:p>
            <a:r>
              <a:rPr lang="en-US" sz="6600" u="sng" dirty="0"/>
              <a:t>Stay</a:t>
            </a:r>
          </a:p>
          <a:p>
            <a:endParaRPr lang="en-US" sz="6600" u="sng" dirty="0"/>
          </a:p>
          <a:p>
            <a:r>
              <a:rPr lang="en-US" sz="6600" u="sng" dirty="0"/>
              <a:t>Rest</a:t>
            </a:r>
          </a:p>
        </p:txBody>
      </p:sp>
    </p:spTree>
    <p:extLst>
      <p:ext uri="{BB962C8B-B14F-4D97-AF65-F5344CB8AC3E}">
        <p14:creationId xmlns:p14="http://schemas.microsoft.com/office/powerpoint/2010/main" val="46889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C9C32-A480-4F39-9B61-4A46D60FCBAE}"/>
              </a:ext>
            </a:extLst>
          </p:cNvPr>
          <p:cNvSpPr txBox="1"/>
          <p:nvPr/>
        </p:nvSpPr>
        <p:spPr>
          <a:xfrm>
            <a:off x="2771480" y="848411"/>
            <a:ext cx="9030878" cy="5632311"/>
          </a:xfrm>
          <a:prstGeom prst="rect">
            <a:avLst/>
          </a:prstGeom>
          <a:noFill/>
        </p:spPr>
        <p:txBody>
          <a:bodyPr wrap="square" rtlCol="0">
            <a:spAutoFit/>
          </a:bodyPr>
          <a:lstStyle/>
          <a:p>
            <a:pPr marL="742950" indent="-742950">
              <a:buFont typeface="+mj-lt"/>
              <a:buAutoNum type="arabicParenR"/>
            </a:pPr>
            <a:r>
              <a:rPr lang="en-US" sz="3600" dirty="0"/>
              <a:t>Silent reflection on what God wants to do in and through our lives</a:t>
            </a:r>
          </a:p>
          <a:p>
            <a:pPr marL="742950" indent="-742950">
              <a:buFont typeface="+mj-lt"/>
              <a:buAutoNum type="arabicParenR"/>
            </a:pPr>
            <a:endParaRPr lang="en-US" sz="3600" dirty="0"/>
          </a:p>
          <a:p>
            <a:pPr marL="742950" indent="-742950">
              <a:buFont typeface="+mj-lt"/>
              <a:buAutoNum type="arabicParenR"/>
            </a:pPr>
            <a:r>
              <a:rPr lang="en-US" sz="3600" dirty="0"/>
              <a:t>We must have humility before God and others.</a:t>
            </a:r>
          </a:p>
          <a:p>
            <a:pPr marL="742950" indent="-742950">
              <a:buFont typeface="+mj-lt"/>
              <a:buAutoNum type="arabicParenR"/>
            </a:pPr>
            <a:endParaRPr lang="en-US" sz="3600" dirty="0"/>
          </a:p>
          <a:p>
            <a:pPr marL="742950" indent="-742950">
              <a:buFont typeface="+mj-lt"/>
              <a:buAutoNum type="arabicParenR"/>
            </a:pPr>
            <a:r>
              <a:rPr lang="en-US" sz="3600" dirty="0"/>
              <a:t>Self-control in the face of adversity</a:t>
            </a:r>
          </a:p>
          <a:p>
            <a:pPr marL="742950" indent="-742950">
              <a:buFont typeface="+mj-lt"/>
              <a:buAutoNum type="arabicParenR"/>
            </a:pPr>
            <a:endParaRPr lang="en-US" sz="3600" dirty="0"/>
          </a:p>
          <a:p>
            <a:pPr marL="742950" indent="-742950">
              <a:buFont typeface="+mj-lt"/>
              <a:buAutoNum type="arabicParenR"/>
            </a:pPr>
            <a:r>
              <a:rPr lang="en-US" sz="3600" dirty="0"/>
              <a:t>A confident patience from what God is desiring to teach us</a:t>
            </a:r>
          </a:p>
        </p:txBody>
      </p:sp>
    </p:spTree>
    <p:extLst>
      <p:ext uri="{BB962C8B-B14F-4D97-AF65-F5344CB8AC3E}">
        <p14:creationId xmlns:p14="http://schemas.microsoft.com/office/powerpoint/2010/main" val="293912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A41E5B1-7106-4A79-A6A3-4E1E046D07A4}"/>
                  </a:ext>
                </a:extLst>
              </p14:cNvPr>
              <p14:cNvContentPartPr/>
              <p14:nvPr/>
            </p14:nvContentPartPr>
            <p14:xfrm>
              <a:off x="2563712" y="1168345"/>
              <a:ext cx="360" cy="360"/>
            </p14:xfrm>
          </p:contentPart>
        </mc:Choice>
        <mc:Fallback xmlns="">
          <p:pic>
            <p:nvPicPr>
              <p:cNvPr id="3" name="Ink 2">
                <a:extLst>
                  <a:ext uri="{FF2B5EF4-FFF2-40B4-BE49-F238E27FC236}">
                    <a16:creationId xmlns:a16="http://schemas.microsoft.com/office/drawing/2014/main" id="{3A41E5B1-7106-4A79-A6A3-4E1E046D07A4}"/>
                  </a:ext>
                </a:extLst>
              </p:cNvPr>
              <p:cNvPicPr/>
              <p:nvPr/>
            </p:nvPicPr>
            <p:blipFill>
              <a:blip r:embed="rId3"/>
              <a:stretch>
                <a:fillRect/>
              </a:stretch>
            </p:blipFill>
            <p:spPr>
              <a:xfrm>
                <a:off x="2555072" y="11597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E01D6FC-7DD1-41F8-BE4A-F8FB26F8375A}"/>
                  </a:ext>
                </a:extLst>
              </p14:cNvPr>
              <p14:cNvContentPartPr/>
              <p14:nvPr/>
            </p14:nvContentPartPr>
            <p14:xfrm>
              <a:off x="2384792" y="1564345"/>
              <a:ext cx="360" cy="360"/>
            </p14:xfrm>
          </p:contentPart>
        </mc:Choice>
        <mc:Fallback xmlns="">
          <p:pic>
            <p:nvPicPr>
              <p:cNvPr id="6" name="Ink 5">
                <a:extLst>
                  <a:ext uri="{FF2B5EF4-FFF2-40B4-BE49-F238E27FC236}">
                    <a16:creationId xmlns:a16="http://schemas.microsoft.com/office/drawing/2014/main" id="{4E01D6FC-7DD1-41F8-BE4A-F8FB26F8375A}"/>
                  </a:ext>
                </a:extLst>
              </p:cNvPr>
              <p:cNvPicPr/>
              <p:nvPr/>
            </p:nvPicPr>
            <p:blipFill>
              <a:blip r:embed="rId5"/>
              <a:stretch>
                <a:fillRect/>
              </a:stretch>
            </p:blipFill>
            <p:spPr>
              <a:xfrm>
                <a:off x="2376152" y="15557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44322F6-B622-453E-9AB9-700B0D2BB91B}"/>
                  </a:ext>
                </a:extLst>
              </p14:cNvPr>
              <p14:cNvContentPartPr/>
              <p14:nvPr/>
            </p14:nvContentPartPr>
            <p14:xfrm>
              <a:off x="2375072" y="960985"/>
              <a:ext cx="360" cy="360"/>
            </p14:xfrm>
          </p:contentPart>
        </mc:Choice>
        <mc:Fallback xmlns="">
          <p:pic>
            <p:nvPicPr>
              <p:cNvPr id="9" name="Ink 8">
                <a:extLst>
                  <a:ext uri="{FF2B5EF4-FFF2-40B4-BE49-F238E27FC236}">
                    <a16:creationId xmlns:a16="http://schemas.microsoft.com/office/drawing/2014/main" id="{444322F6-B622-453E-9AB9-700B0D2BB91B}"/>
                  </a:ext>
                </a:extLst>
              </p:cNvPr>
              <p:cNvPicPr/>
              <p:nvPr/>
            </p:nvPicPr>
            <p:blipFill>
              <a:blip r:embed="rId5"/>
              <a:stretch>
                <a:fillRect/>
              </a:stretch>
            </p:blipFill>
            <p:spPr>
              <a:xfrm>
                <a:off x="2366432" y="952345"/>
                <a:ext cx="18000" cy="18000"/>
              </a:xfrm>
              <a:prstGeom prst="rect">
                <a:avLst/>
              </a:prstGeom>
            </p:spPr>
          </p:pic>
        </mc:Fallback>
      </mc:AlternateContent>
      <p:sp>
        <p:nvSpPr>
          <p:cNvPr id="2" name="TextBox 1">
            <a:extLst>
              <a:ext uri="{FF2B5EF4-FFF2-40B4-BE49-F238E27FC236}">
                <a16:creationId xmlns:a16="http://schemas.microsoft.com/office/drawing/2014/main" id="{16047EF8-4649-49DD-950F-7FF53C318B9E}"/>
              </a:ext>
            </a:extLst>
          </p:cNvPr>
          <p:cNvSpPr txBox="1"/>
          <p:nvPr/>
        </p:nvSpPr>
        <p:spPr>
          <a:xfrm>
            <a:off x="2724346" y="886120"/>
            <a:ext cx="8187933" cy="4524315"/>
          </a:xfrm>
          <a:prstGeom prst="rect">
            <a:avLst/>
          </a:prstGeom>
          <a:noFill/>
        </p:spPr>
        <p:txBody>
          <a:bodyPr wrap="square" rtlCol="0">
            <a:spAutoFit/>
          </a:bodyPr>
          <a:lstStyle/>
          <a:p>
            <a:r>
              <a:rPr lang="en-US" sz="3600" b="1" dirty="0">
                <a:latin typeface="Comic Sans MS" panose="030F0702030302020204" pitchFamily="66" charset="0"/>
              </a:rPr>
              <a:t>“God does not promise to keep us out of the storms of life, but He does promise to sustain us in the storm, and then bring us out in due time for His glory when the storm has done its work.” </a:t>
            </a:r>
          </a:p>
          <a:p>
            <a:r>
              <a:rPr lang="en-US" sz="3600" b="1" dirty="0">
                <a:latin typeface="Comic Sans MS" panose="030F0702030302020204" pitchFamily="66" charset="0"/>
              </a:rPr>
              <a:t> </a:t>
            </a:r>
          </a:p>
          <a:p>
            <a:r>
              <a:rPr lang="en-US" sz="3600" b="1" dirty="0">
                <a:latin typeface="Comic Sans MS" panose="030F0702030302020204" pitchFamily="66" charset="0"/>
              </a:rPr>
              <a:t> 									Warren </a:t>
            </a:r>
            <a:r>
              <a:rPr lang="en-US" sz="3600" b="1" dirty="0" err="1">
                <a:latin typeface="Comic Sans MS" panose="030F0702030302020204" pitchFamily="66" charset="0"/>
              </a:rPr>
              <a:t>Wiersbe</a:t>
            </a:r>
            <a:endParaRPr lang="en-US" sz="3600" b="1" dirty="0">
              <a:latin typeface="Comic Sans MS" panose="030F0702030302020204" pitchFamily="66" charset="0"/>
            </a:endParaRPr>
          </a:p>
        </p:txBody>
      </p:sp>
    </p:spTree>
    <p:extLst>
      <p:ext uri="{BB962C8B-B14F-4D97-AF65-F5344CB8AC3E}">
        <p14:creationId xmlns:p14="http://schemas.microsoft.com/office/powerpoint/2010/main" val="31359294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66</TotalTime>
  <Words>153</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Comic Sans MS</vt:lpstr>
      <vt:lpstr>Wingdings 3</vt:lpstr>
      <vt:lpstr>Wisp</vt:lpstr>
      <vt:lpstr>Inspiring Hope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Inspiring Hope</dc:title>
  <dc:creator>Sharon Sue</dc:creator>
  <cp:lastModifiedBy>Sharon Sue</cp:lastModifiedBy>
  <cp:revision>6</cp:revision>
  <dcterms:created xsi:type="dcterms:W3CDTF">2018-10-06T20:15:20Z</dcterms:created>
  <dcterms:modified xsi:type="dcterms:W3CDTF">2018-10-06T23:07:21Z</dcterms:modified>
</cp:coreProperties>
</file>